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124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0F017CA-D0FB-4E4B-8DCB-D5757A03C099}"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253446446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F017CA-D0FB-4E4B-8DCB-D5757A03C099}"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120245692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F017CA-D0FB-4E4B-8DCB-D5757A03C099}"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21405042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F017CA-D0FB-4E4B-8DCB-D5757A03C099}"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183006185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F017CA-D0FB-4E4B-8DCB-D5757A03C099}"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168445145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F017CA-D0FB-4E4B-8DCB-D5757A03C099}" type="datetimeFigureOut">
              <a:rPr lang="en-US" smtClean="0"/>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360259149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0F017CA-D0FB-4E4B-8DCB-D5757A03C099}" type="datetimeFigureOut">
              <a:rPr lang="en-US" smtClean="0"/>
              <a:t>12/24/2015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356970749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F017CA-D0FB-4E4B-8DCB-D5757A03C099}" type="datetimeFigureOut">
              <a:rPr lang="en-US" smtClean="0"/>
              <a:t>12/24/2015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381269723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F017CA-D0FB-4E4B-8DCB-D5757A03C099}" type="datetimeFigureOut">
              <a:rPr lang="en-US" smtClean="0"/>
              <a:t>12/24/2015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364057486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F017CA-D0FB-4E4B-8DCB-D5757A03C099}" type="datetimeFigureOut">
              <a:rPr lang="en-US" smtClean="0"/>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185706576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F017CA-D0FB-4E4B-8DCB-D5757A03C099}" type="datetimeFigureOut">
              <a:rPr lang="en-US" smtClean="0"/>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92748-BA74-412E-846E-AAD991B57676}" type="slidenum">
              <a:rPr lang="en-US" smtClean="0"/>
              <a:t>‹#›</a:t>
            </a:fld>
            <a:endParaRPr lang="en-US"/>
          </a:p>
        </p:txBody>
      </p:sp>
    </p:spTree>
    <p:extLst>
      <p:ext uri="{BB962C8B-B14F-4D97-AF65-F5344CB8AC3E}">
        <p14:creationId xmlns:p14="http://schemas.microsoft.com/office/powerpoint/2010/main" val="87197997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017CA-D0FB-4E4B-8DCB-D5757A03C099}" type="datetimeFigureOut">
              <a:rPr lang="en-US" smtClean="0"/>
              <a:t>12/24/2015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92748-BA74-412E-846E-AAD991B57676}" type="slidenum">
              <a:rPr lang="en-US" smtClean="0"/>
              <a:t>‹#›</a:t>
            </a:fld>
            <a:endParaRPr lang="en-US"/>
          </a:p>
        </p:txBody>
      </p:sp>
    </p:spTree>
    <p:extLst>
      <p:ext uri="{BB962C8B-B14F-4D97-AF65-F5344CB8AC3E}">
        <p14:creationId xmlns:p14="http://schemas.microsoft.com/office/powerpoint/2010/main" val="29414795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264812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2062103"/>
          </a:xfrm>
          <a:prstGeom prst="rect">
            <a:avLst/>
          </a:prstGeom>
          <a:noFill/>
        </p:spPr>
        <p:txBody>
          <a:bodyPr wrap="square" rtlCol="0">
            <a:spAutoFit/>
          </a:bodyPr>
          <a:lstStyle/>
          <a:p>
            <a:pPr lvl="0"/>
            <a:r>
              <a:rPr lang="en-US" sz="3200" b="1" dirty="0"/>
              <a:t>John 8.31-32 NIV:  To the Jews who had believed him, Jesus said, </a:t>
            </a:r>
            <a:r>
              <a:rPr lang="en-US" sz="3200" b="1" dirty="0" smtClean="0"/>
              <a:t>“If </a:t>
            </a:r>
            <a:r>
              <a:rPr lang="en-US" sz="3200" b="1" dirty="0"/>
              <a:t>you hold to my teaching, you are really my disciples.  Then you will know the truth, and the truth will set you free</a:t>
            </a:r>
            <a:r>
              <a:rPr lang="en-US" sz="3200" b="1" dirty="0" smtClean="0"/>
              <a:t>.”</a:t>
            </a:r>
            <a:endParaRPr lang="en-US" sz="3200" dirty="0"/>
          </a:p>
        </p:txBody>
      </p:sp>
    </p:spTree>
    <p:extLst>
      <p:ext uri="{BB962C8B-B14F-4D97-AF65-F5344CB8AC3E}">
        <p14:creationId xmlns:p14="http://schemas.microsoft.com/office/powerpoint/2010/main" val="34426060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4031873"/>
          </a:xfrm>
          <a:prstGeom prst="rect">
            <a:avLst/>
          </a:prstGeom>
          <a:noFill/>
        </p:spPr>
        <p:txBody>
          <a:bodyPr wrap="square" rtlCol="0">
            <a:spAutoFit/>
          </a:bodyPr>
          <a:lstStyle/>
          <a:p>
            <a:pPr lvl="0"/>
            <a:r>
              <a:rPr lang="en-US" sz="3200" b="1" dirty="0"/>
              <a:t>John 8.31-32 NIV:  To the Jews who had believed him, Jesus said, </a:t>
            </a:r>
            <a:r>
              <a:rPr lang="en-US" sz="3200" b="1" dirty="0" smtClean="0"/>
              <a:t>“If </a:t>
            </a:r>
            <a:r>
              <a:rPr lang="en-US" sz="3200" b="1" dirty="0"/>
              <a:t>you hold to my teaching, you are really my disciples.  Then you will know the truth, and the truth will set you free</a:t>
            </a:r>
            <a:r>
              <a:rPr lang="en-US" sz="3200" b="1" dirty="0" smtClean="0"/>
              <a:t>.”</a:t>
            </a:r>
          </a:p>
          <a:p>
            <a:pPr lvl="0"/>
            <a:endParaRPr lang="en-US" sz="3200" b="1" dirty="0" smtClean="0"/>
          </a:p>
          <a:p>
            <a:pPr lvl="0"/>
            <a:endParaRPr lang="en-US" sz="3200" b="1" dirty="0"/>
          </a:p>
          <a:p>
            <a:r>
              <a:rPr lang="en-US" sz="3200" b="1" dirty="0"/>
              <a:t>Luke 11.28 NIV:  “Blessed … are those who hear the word of God and obey it</a:t>
            </a:r>
            <a:r>
              <a:rPr lang="en-US" sz="3200" b="1" dirty="0" smtClean="0"/>
              <a:t>.”</a:t>
            </a:r>
            <a:endParaRPr lang="en-US" sz="3200" dirty="0"/>
          </a:p>
        </p:txBody>
      </p:sp>
    </p:spTree>
    <p:extLst>
      <p:ext uri="{BB962C8B-B14F-4D97-AF65-F5344CB8AC3E}">
        <p14:creationId xmlns:p14="http://schemas.microsoft.com/office/powerpoint/2010/main" val="278138459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300151" cy="4524315"/>
          </a:xfrm>
          <a:prstGeom prst="rect">
            <a:avLst/>
          </a:prstGeom>
          <a:noFill/>
        </p:spPr>
        <p:txBody>
          <a:bodyPr wrap="square" rtlCol="0">
            <a:spAutoFit/>
          </a:bodyPr>
          <a:lstStyle/>
          <a:p>
            <a:pPr lvl="0"/>
            <a:r>
              <a:rPr lang="en-US" sz="3200" b="1" dirty="0" smtClean="0"/>
              <a:t>Level 1:  Listen</a:t>
            </a:r>
          </a:p>
          <a:p>
            <a:pPr lvl="0"/>
            <a:endParaRPr lang="en-US" sz="3200" b="1" dirty="0" smtClean="0"/>
          </a:p>
          <a:p>
            <a:pPr lvl="0"/>
            <a:r>
              <a:rPr lang="en-US" sz="3200" b="1" dirty="0" smtClean="0"/>
              <a:t>Level 2:  Read</a:t>
            </a:r>
          </a:p>
          <a:p>
            <a:pPr lvl="0"/>
            <a:endParaRPr lang="en-US" sz="3200" b="1" dirty="0" smtClean="0"/>
          </a:p>
          <a:p>
            <a:pPr lvl="0"/>
            <a:r>
              <a:rPr lang="en-US" sz="3200" b="1" dirty="0" smtClean="0"/>
              <a:t>Level 3:  Memorize</a:t>
            </a:r>
          </a:p>
          <a:p>
            <a:pPr lvl="0"/>
            <a:endParaRPr lang="en-US" sz="3200" b="1" dirty="0" smtClean="0"/>
          </a:p>
          <a:p>
            <a:pPr lvl="0"/>
            <a:r>
              <a:rPr lang="en-US" sz="3200" b="1" dirty="0" smtClean="0"/>
              <a:t>Level 4:  Study</a:t>
            </a:r>
          </a:p>
          <a:p>
            <a:pPr lvl="0"/>
            <a:endParaRPr lang="en-US" sz="3200" b="1" dirty="0" smtClean="0"/>
          </a:p>
          <a:p>
            <a:pPr lvl="0"/>
            <a:r>
              <a:rPr lang="en-US" sz="3200" b="1" dirty="0" smtClean="0"/>
              <a:t>Level 5:  Reflect &amp; Apply</a:t>
            </a:r>
            <a:endParaRPr lang="en-US" sz="3200" dirty="0"/>
          </a:p>
        </p:txBody>
      </p:sp>
      <p:cxnSp>
        <p:nvCxnSpPr>
          <p:cNvPr id="4" name="Straight Connector 3"/>
          <p:cNvCxnSpPr/>
          <p:nvPr/>
        </p:nvCxnSpPr>
        <p:spPr>
          <a:xfrm>
            <a:off x="2973859" y="172995"/>
            <a:ext cx="2150076" cy="209241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4172465" y="2262157"/>
            <a:ext cx="951470" cy="234540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123935" y="2262157"/>
            <a:ext cx="403654"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527589" y="0"/>
            <a:ext cx="3420762" cy="5016758"/>
          </a:xfrm>
          <a:prstGeom prst="rect">
            <a:avLst/>
          </a:prstGeom>
          <a:noFill/>
        </p:spPr>
        <p:txBody>
          <a:bodyPr wrap="square" rtlCol="0">
            <a:spAutoFit/>
          </a:bodyPr>
          <a:lstStyle/>
          <a:p>
            <a:pPr marL="457200" lvl="0" indent="-457200" algn="r">
              <a:buFont typeface="Wingdings 2" panose="05020102010507070707" pitchFamily="18" charset="2"/>
              <a:buChar char=""/>
            </a:pPr>
            <a:r>
              <a:rPr lang="en-US" sz="3200" b="1" dirty="0" smtClean="0"/>
              <a:t>conviction</a:t>
            </a:r>
          </a:p>
          <a:p>
            <a:pPr marL="457200" lvl="0" indent="-457200" algn="r">
              <a:buFont typeface="Wingdings 2" panose="05020102010507070707" pitchFamily="18" charset="2"/>
              <a:buChar char=""/>
            </a:pPr>
            <a:r>
              <a:rPr lang="en-US" sz="3200" b="1" dirty="0" smtClean="0"/>
              <a:t>enlightenment</a:t>
            </a:r>
          </a:p>
          <a:p>
            <a:pPr marL="457200" lvl="0" indent="-457200" algn="r">
              <a:buFont typeface="Wingdings 2" panose="05020102010507070707" pitchFamily="18" charset="2"/>
              <a:buChar char=""/>
            </a:pPr>
            <a:r>
              <a:rPr lang="en-US" sz="3200" b="1" dirty="0" smtClean="0"/>
              <a:t>obedience</a:t>
            </a:r>
          </a:p>
          <a:p>
            <a:pPr marL="457200" lvl="0" indent="-457200" algn="r">
              <a:buFont typeface="Wingdings 2" panose="05020102010507070707" pitchFamily="18" charset="2"/>
              <a:buChar char=""/>
            </a:pPr>
            <a:r>
              <a:rPr lang="en-US" sz="3200" b="1" dirty="0" smtClean="0"/>
              <a:t>blessing</a:t>
            </a:r>
          </a:p>
          <a:p>
            <a:pPr marL="457200" lvl="0" indent="-457200" algn="r">
              <a:buFont typeface="Wingdings 2" panose="05020102010507070707" pitchFamily="18" charset="2"/>
              <a:buChar char=""/>
            </a:pPr>
            <a:r>
              <a:rPr lang="en-US" sz="3200" b="1" dirty="0" smtClean="0"/>
              <a:t>freedom</a:t>
            </a:r>
          </a:p>
          <a:p>
            <a:pPr marL="457200" lvl="0" indent="-457200" algn="r">
              <a:buFont typeface="Wingdings 2" panose="05020102010507070707" pitchFamily="18" charset="2"/>
              <a:buChar char=""/>
            </a:pPr>
            <a:r>
              <a:rPr lang="en-US" sz="3200" b="1" dirty="0" smtClean="0"/>
              <a:t>empowerment</a:t>
            </a:r>
          </a:p>
          <a:p>
            <a:pPr marL="457200" lvl="0" indent="-457200" algn="r">
              <a:buFont typeface="Wingdings 2" panose="05020102010507070707" pitchFamily="18" charset="2"/>
              <a:buChar char=""/>
            </a:pPr>
            <a:r>
              <a:rPr lang="en-US" sz="3200" b="1" dirty="0" smtClean="0"/>
              <a:t>hope</a:t>
            </a:r>
          </a:p>
          <a:p>
            <a:pPr marL="457200" lvl="0" indent="-457200" algn="r">
              <a:buFont typeface="Wingdings 2" panose="05020102010507070707" pitchFamily="18" charset="2"/>
              <a:buChar char=""/>
            </a:pPr>
            <a:r>
              <a:rPr lang="en-US" sz="3200" b="1" dirty="0" smtClean="0"/>
              <a:t>encouragement</a:t>
            </a:r>
          </a:p>
          <a:p>
            <a:pPr marL="457200" lvl="0" indent="-457200" algn="r">
              <a:buFont typeface="Wingdings 2" panose="05020102010507070707" pitchFamily="18" charset="2"/>
              <a:buChar char=""/>
            </a:pPr>
            <a:r>
              <a:rPr lang="en-US" sz="3200" b="1" dirty="0" smtClean="0"/>
              <a:t>revelation</a:t>
            </a:r>
          </a:p>
          <a:p>
            <a:pPr marL="457200" lvl="0" indent="-457200" algn="r">
              <a:buFont typeface="Wingdings 2" panose="05020102010507070707" pitchFamily="18" charset="2"/>
              <a:buChar char=""/>
            </a:pPr>
            <a:r>
              <a:rPr lang="en-US" sz="3200" b="1" dirty="0" smtClean="0"/>
              <a:t>transformation</a:t>
            </a:r>
          </a:p>
        </p:txBody>
      </p:sp>
    </p:spTree>
    <p:extLst>
      <p:ext uri="{BB962C8B-B14F-4D97-AF65-F5344CB8AC3E}">
        <p14:creationId xmlns:p14="http://schemas.microsoft.com/office/powerpoint/2010/main" val="181692212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1077218"/>
          </a:xfrm>
          <a:prstGeom prst="rect">
            <a:avLst/>
          </a:prstGeom>
          <a:noFill/>
        </p:spPr>
        <p:txBody>
          <a:bodyPr wrap="square" rtlCol="0">
            <a:spAutoFit/>
          </a:bodyPr>
          <a:lstStyle/>
          <a:p>
            <a:pPr lvl="0"/>
            <a:r>
              <a:rPr lang="en-US" sz="3200" b="1" dirty="0"/>
              <a:t>John 17.17 NIV:  “Sanctify them by the truth; your word is truth.” </a:t>
            </a:r>
            <a:endParaRPr lang="en-US" sz="3200" dirty="0"/>
          </a:p>
        </p:txBody>
      </p:sp>
    </p:spTree>
    <p:extLst>
      <p:ext uri="{BB962C8B-B14F-4D97-AF65-F5344CB8AC3E}">
        <p14:creationId xmlns:p14="http://schemas.microsoft.com/office/powerpoint/2010/main" val="302466235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4524315"/>
          </a:xfrm>
          <a:prstGeom prst="rect">
            <a:avLst/>
          </a:prstGeom>
          <a:noFill/>
        </p:spPr>
        <p:txBody>
          <a:bodyPr wrap="square" rtlCol="0">
            <a:spAutoFit/>
          </a:bodyPr>
          <a:lstStyle/>
          <a:p>
            <a:pPr lvl="0"/>
            <a:r>
              <a:rPr lang="en-US" sz="3200" b="1" dirty="0"/>
              <a:t>John 17.17 NIV:  “Sanctify them by the truth; your word is truth.” </a:t>
            </a:r>
            <a:endParaRPr lang="en-US" sz="3200" b="1" dirty="0" smtClean="0"/>
          </a:p>
          <a:p>
            <a:pPr lvl="0"/>
            <a:endParaRPr lang="en-US" sz="3200" b="1" dirty="0"/>
          </a:p>
          <a:p>
            <a:pPr lvl="0"/>
            <a:endParaRPr lang="en-US" sz="3200" b="1" dirty="0" smtClean="0"/>
          </a:p>
          <a:p>
            <a:r>
              <a:rPr lang="en-US" sz="3200" b="1" dirty="0"/>
              <a:t>Romans 12.2 NIV:  Do not conform to the pattern of this world, but be transformed by the renewing of your mind. Then you will be able to test and approve what God's will is-- his good, pleasing and perfect will</a:t>
            </a:r>
            <a:r>
              <a:rPr lang="en-US" sz="3200" b="1" dirty="0" smtClean="0"/>
              <a:t>.</a:t>
            </a:r>
            <a:endParaRPr lang="en-US" sz="3200" dirty="0"/>
          </a:p>
        </p:txBody>
      </p:sp>
    </p:spTree>
    <p:extLst>
      <p:ext uri="{BB962C8B-B14F-4D97-AF65-F5344CB8AC3E}">
        <p14:creationId xmlns:p14="http://schemas.microsoft.com/office/powerpoint/2010/main" val="230228256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2062103"/>
          </a:xfrm>
          <a:prstGeom prst="rect">
            <a:avLst/>
          </a:prstGeom>
          <a:noFill/>
        </p:spPr>
        <p:txBody>
          <a:bodyPr wrap="square" rtlCol="0">
            <a:spAutoFit/>
          </a:bodyPr>
          <a:lstStyle/>
          <a:p>
            <a:pPr lvl="0"/>
            <a:r>
              <a:rPr lang="en-US" sz="3200" b="1" dirty="0"/>
              <a:t>2 Timothy 3.16-17 NIV:  All Scripture is God-breathed and is useful for teaching, rebuking, correcting and training in righteousness, so that the servant of God may be thoroughly equipped for every good work.</a:t>
            </a:r>
            <a:endParaRPr lang="en-US" sz="3200" dirty="0"/>
          </a:p>
        </p:txBody>
      </p:sp>
    </p:spTree>
    <p:extLst>
      <p:ext uri="{BB962C8B-B14F-4D97-AF65-F5344CB8AC3E}">
        <p14:creationId xmlns:p14="http://schemas.microsoft.com/office/powerpoint/2010/main" val="117518324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4524315"/>
          </a:xfrm>
          <a:prstGeom prst="rect">
            <a:avLst/>
          </a:prstGeom>
          <a:noFill/>
        </p:spPr>
        <p:txBody>
          <a:bodyPr wrap="square" rtlCol="0">
            <a:spAutoFit/>
          </a:bodyPr>
          <a:lstStyle/>
          <a:p>
            <a:pPr lvl="0"/>
            <a:r>
              <a:rPr lang="en-US" sz="3200" b="1" dirty="0"/>
              <a:t>2 Timothy 3.16-17 NIV:  All Scripture is God-breathed and is useful for teaching, rebuking, correcting and training in righteousness, so that the servant of God may be thoroughly equipped for every good work</a:t>
            </a:r>
            <a:r>
              <a:rPr lang="en-US" sz="3200" b="1" dirty="0" smtClean="0"/>
              <a:t>.</a:t>
            </a:r>
            <a:endParaRPr lang="en-US" sz="3200" b="1" dirty="0"/>
          </a:p>
          <a:p>
            <a:pPr lvl="0"/>
            <a:endParaRPr lang="en-US" sz="3200" b="1" dirty="0" smtClean="0"/>
          </a:p>
          <a:p>
            <a:pPr lvl="0"/>
            <a:endParaRPr lang="en-US" sz="3200" b="1" dirty="0"/>
          </a:p>
          <a:p>
            <a:r>
              <a:rPr lang="en-US" sz="3200" b="1" dirty="0"/>
              <a:t>James 1.22 NIV:  Do not merely listen to the word, and so deceive yourselves. Do what it says.</a:t>
            </a:r>
            <a:endParaRPr lang="en-US" sz="3200" dirty="0"/>
          </a:p>
          <a:p>
            <a:pPr lvl="0"/>
            <a:endParaRPr lang="en-US" sz="3200" dirty="0"/>
          </a:p>
        </p:txBody>
      </p:sp>
    </p:spTree>
    <p:extLst>
      <p:ext uri="{BB962C8B-B14F-4D97-AF65-F5344CB8AC3E}">
        <p14:creationId xmlns:p14="http://schemas.microsoft.com/office/powerpoint/2010/main" val="194853280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6081505" cy="6858000"/>
          </a:xfrm>
          <a:prstGeom prst="rect">
            <a:avLst/>
          </a:prstGeom>
        </p:spPr>
      </p:pic>
      <p:sp>
        <p:nvSpPr>
          <p:cNvPr id="4" name="TextBox 3"/>
          <p:cNvSpPr txBox="1"/>
          <p:nvPr/>
        </p:nvSpPr>
        <p:spPr>
          <a:xfrm>
            <a:off x="1524000" y="0"/>
            <a:ext cx="7620000" cy="1077218"/>
          </a:xfrm>
          <a:prstGeom prst="rect">
            <a:avLst/>
          </a:prstGeom>
          <a:noFill/>
        </p:spPr>
        <p:txBody>
          <a:bodyPr wrap="square" rtlCol="0">
            <a:spAutoFit/>
          </a:bodyPr>
          <a:lstStyle/>
          <a:p>
            <a:pPr algn="ctr"/>
            <a:r>
              <a:rPr lang="en-US" sz="3200" dirty="0" smtClean="0"/>
              <a:t>Spiritual Growth [Progressive Sanctification] Flow Chart</a:t>
            </a:r>
            <a:endParaRPr lang="en-US" sz="3200" dirty="0"/>
          </a:p>
        </p:txBody>
      </p:sp>
    </p:spTree>
    <p:extLst>
      <p:ext uri="{BB962C8B-B14F-4D97-AF65-F5344CB8AC3E}">
        <p14:creationId xmlns:p14="http://schemas.microsoft.com/office/powerpoint/2010/main" val="192168642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595" y="659027"/>
            <a:ext cx="7636475" cy="3170099"/>
          </a:xfrm>
          <a:prstGeom prst="rect">
            <a:avLst/>
          </a:prstGeom>
          <a:noFill/>
        </p:spPr>
        <p:txBody>
          <a:bodyPr wrap="square" rtlCol="0">
            <a:spAutoFit/>
          </a:bodyPr>
          <a:lstStyle/>
          <a:p>
            <a:pPr algn="ctr"/>
            <a:r>
              <a:rPr lang="en-US" sz="4000" b="1" dirty="0" smtClean="0"/>
              <a:t>Biblical </a:t>
            </a:r>
            <a:r>
              <a:rPr lang="en-US" sz="4000" b="1" dirty="0"/>
              <a:t>Revelation </a:t>
            </a:r>
            <a:endParaRPr lang="en-US" sz="4000" b="1" dirty="0" smtClean="0"/>
          </a:p>
          <a:p>
            <a:pPr algn="ctr"/>
            <a:endParaRPr lang="en-US" sz="4000" b="1" dirty="0" smtClean="0"/>
          </a:p>
          <a:p>
            <a:pPr algn="ctr"/>
            <a:r>
              <a:rPr lang="en-US" sz="4000" b="1" dirty="0" smtClean="0"/>
              <a:t>and </a:t>
            </a:r>
          </a:p>
          <a:p>
            <a:pPr algn="ctr"/>
            <a:endParaRPr lang="en-US" sz="4000" b="1" dirty="0" smtClean="0"/>
          </a:p>
          <a:p>
            <a:pPr algn="ctr"/>
            <a:r>
              <a:rPr lang="en-US" sz="4000" b="1" dirty="0" smtClean="0"/>
              <a:t>Spiritual </a:t>
            </a:r>
            <a:r>
              <a:rPr lang="en-US" sz="4000" b="1" dirty="0"/>
              <a:t>Growth </a:t>
            </a:r>
            <a:endParaRPr lang="en-US" sz="4000" dirty="0"/>
          </a:p>
        </p:txBody>
      </p:sp>
    </p:spTree>
    <p:extLst>
      <p:ext uri="{BB962C8B-B14F-4D97-AF65-F5344CB8AC3E}">
        <p14:creationId xmlns:p14="http://schemas.microsoft.com/office/powerpoint/2010/main" val="352376173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5509200"/>
          </a:xfrm>
          <a:prstGeom prst="rect">
            <a:avLst/>
          </a:prstGeom>
          <a:noFill/>
        </p:spPr>
        <p:txBody>
          <a:bodyPr wrap="square" rtlCol="0">
            <a:spAutoFit/>
          </a:bodyPr>
          <a:lstStyle/>
          <a:p>
            <a:pPr lvl="0"/>
            <a:r>
              <a:rPr lang="en-US" sz="3200" b="1" dirty="0"/>
              <a:t>Joshua 1.7-8 NIV:  Be strong and very courageous. </a:t>
            </a:r>
            <a:endParaRPr lang="en-US" sz="3200" b="1" dirty="0" smtClean="0"/>
          </a:p>
          <a:p>
            <a:pPr lvl="0"/>
            <a:endParaRPr lang="en-US" sz="3200" b="1" dirty="0" smtClean="0"/>
          </a:p>
          <a:p>
            <a:pPr lvl="0"/>
            <a:r>
              <a:rPr lang="en-US" sz="3200" b="1" dirty="0" smtClean="0"/>
              <a:t>Be </a:t>
            </a:r>
            <a:r>
              <a:rPr lang="en-US" sz="3200" b="1" dirty="0"/>
              <a:t>careful to obey all the law my servant Moses gave you; do not turn from it to the right or to the left, that you may be successful wherever you go.  </a:t>
            </a:r>
            <a:endParaRPr lang="en-US" sz="3200" b="1" dirty="0" smtClean="0"/>
          </a:p>
          <a:p>
            <a:pPr lvl="0"/>
            <a:endParaRPr lang="en-US" sz="3200" b="1" dirty="0"/>
          </a:p>
          <a:p>
            <a:pPr lvl="0"/>
            <a:r>
              <a:rPr lang="en-US" sz="3200" b="1" dirty="0" smtClean="0"/>
              <a:t>Keep </a:t>
            </a:r>
            <a:r>
              <a:rPr lang="en-US" sz="3200" b="1" dirty="0"/>
              <a:t>this Book of the Law always on your lips; meditate on it day and night, so that you may be careful to do everything written in it. </a:t>
            </a:r>
            <a:endParaRPr lang="en-US" sz="3200" b="1" dirty="0" smtClean="0"/>
          </a:p>
          <a:p>
            <a:pPr lvl="0"/>
            <a:endParaRPr lang="en-US" sz="3200" b="1" dirty="0"/>
          </a:p>
          <a:p>
            <a:pPr lvl="0"/>
            <a:r>
              <a:rPr lang="en-US" sz="3200" b="1" dirty="0" smtClean="0"/>
              <a:t>Then </a:t>
            </a:r>
            <a:r>
              <a:rPr lang="en-US" sz="3200" b="1" dirty="0"/>
              <a:t>you will be prosperous and successful.</a:t>
            </a:r>
            <a:endParaRPr lang="en-US" sz="3200" dirty="0"/>
          </a:p>
        </p:txBody>
      </p:sp>
    </p:spTree>
    <p:extLst>
      <p:ext uri="{BB962C8B-B14F-4D97-AF65-F5344CB8AC3E}">
        <p14:creationId xmlns:p14="http://schemas.microsoft.com/office/powerpoint/2010/main" val="148377046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6986528"/>
          </a:xfrm>
          <a:prstGeom prst="rect">
            <a:avLst/>
          </a:prstGeom>
          <a:noFill/>
        </p:spPr>
        <p:txBody>
          <a:bodyPr wrap="square" rtlCol="0">
            <a:spAutoFit/>
          </a:bodyPr>
          <a:lstStyle/>
          <a:p>
            <a:pPr lvl="0"/>
            <a:r>
              <a:rPr lang="en-US" sz="3200" b="1" dirty="0"/>
              <a:t>Deuteronomy 17.18-20 NIV:  When he </a:t>
            </a:r>
            <a:r>
              <a:rPr lang="en-US" sz="3200" b="1" dirty="0" smtClean="0"/>
              <a:t>takes </a:t>
            </a:r>
            <a:r>
              <a:rPr lang="en-US" sz="3200" b="1" dirty="0"/>
              <a:t>the throne of his kingdom, he is to write for himself on a scroll a copy of this law, taken from that of the </a:t>
            </a:r>
            <a:r>
              <a:rPr lang="en-US" sz="3200" b="1" dirty="0" err="1"/>
              <a:t>Levitical</a:t>
            </a:r>
            <a:r>
              <a:rPr lang="en-US" sz="3200" b="1" dirty="0"/>
              <a:t> priests.  </a:t>
            </a:r>
            <a:endParaRPr lang="en-US" sz="3200" b="1" dirty="0" smtClean="0"/>
          </a:p>
          <a:p>
            <a:pPr lvl="0"/>
            <a:endParaRPr lang="en-US" sz="3200" b="1" dirty="0"/>
          </a:p>
          <a:p>
            <a:pPr lvl="0"/>
            <a:r>
              <a:rPr lang="en-US" sz="3200" b="1" dirty="0" smtClean="0"/>
              <a:t>It </a:t>
            </a:r>
            <a:r>
              <a:rPr lang="en-US" sz="3200" b="1" dirty="0"/>
              <a:t>is to be with him, and he is to read it all the days of his life so that he may learn to revere the LORD his God and follow carefully all the words of this law and these decrees and not consider himself better than his fellow Israelites and turn from the law to the right or to the left. </a:t>
            </a:r>
            <a:endParaRPr lang="en-US" sz="3200" b="1" dirty="0" smtClean="0"/>
          </a:p>
          <a:p>
            <a:pPr lvl="0"/>
            <a:endParaRPr lang="en-US" sz="3200" b="1" dirty="0"/>
          </a:p>
          <a:p>
            <a:pPr lvl="0"/>
            <a:r>
              <a:rPr lang="en-US" sz="3200" b="1" dirty="0" smtClean="0"/>
              <a:t>Then </a:t>
            </a:r>
            <a:r>
              <a:rPr lang="en-US" sz="3200" b="1" dirty="0"/>
              <a:t>he and his descendants will reign a long time over his kingdom in Israel.</a:t>
            </a:r>
            <a:endParaRPr lang="en-US" sz="3200" dirty="0"/>
          </a:p>
        </p:txBody>
      </p:sp>
    </p:spTree>
    <p:extLst>
      <p:ext uri="{BB962C8B-B14F-4D97-AF65-F5344CB8AC3E}">
        <p14:creationId xmlns:p14="http://schemas.microsoft.com/office/powerpoint/2010/main" val="278146307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3539430"/>
          </a:xfrm>
          <a:prstGeom prst="rect">
            <a:avLst/>
          </a:prstGeom>
          <a:noFill/>
        </p:spPr>
        <p:txBody>
          <a:bodyPr wrap="square" rtlCol="0">
            <a:spAutoFit/>
          </a:bodyPr>
          <a:lstStyle/>
          <a:p>
            <a:pPr lvl="0"/>
            <a:r>
              <a:rPr lang="en-US" sz="3200" b="1" dirty="0"/>
              <a:t>Hebrews 4.12 NIV:  For the word of God is alive and active. </a:t>
            </a:r>
            <a:endParaRPr lang="en-US" sz="3200" b="1" dirty="0" smtClean="0"/>
          </a:p>
          <a:p>
            <a:pPr lvl="0"/>
            <a:endParaRPr lang="en-US" sz="3200" b="1" dirty="0"/>
          </a:p>
          <a:p>
            <a:pPr lvl="0"/>
            <a:r>
              <a:rPr lang="en-US" sz="3200" b="1" dirty="0" smtClean="0"/>
              <a:t>Sharper </a:t>
            </a:r>
            <a:r>
              <a:rPr lang="en-US" sz="3200" b="1" dirty="0"/>
              <a:t>than any double-edged sword, it penetrates even to dividing soul and spirit, joints and </a:t>
            </a:r>
            <a:r>
              <a:rPr lang="en-US" sz="3200" b="1" dirty="0" smtClean="0"/>
              <a:t>marrow; </a:t>
            </a:r>
          </a:p>
          <a:p>
            <a:pPr lvl="0"/>
            <a:endParaRPr lang="en-US" sz="3200" b="1" dirty="0"/>
          </a:p>
          <a:p>
            <a:pPr lvl="0"/>
            <a:r>
              <a:rPr lang="en-US" sz="3200" b="1" dirty="0" smtClean="0"/>
              <a:t>it </a:t>
            </a:r>
            <a:r>
              <a:rPr lang="en-US" sz="3200" b="1" dirty="0"/>
              <a:t>judges the thoughts and attitudes of the heart.</a:t>
            </a:r>
            <a:endParaRPr lang="en-US" sz="3200" dirty="0"/>
          </a:p>
        </p:txBody>
      </p:sp>
    </p:spTree>
    <p:extLst>
      <p:ext uri="{BB962C8B-B14F-4D97-AF65-F5344CB8AC3E}">
        <p14:creationId xmlns:p14="http://schemas.microsoft.com/office/powerpoint/2010/main" val="180769218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5016758"/>
          </a:xfrm>
          <a:prstGeom prst="rect">
            <a:avLst/>
          </a:prstGeom>
          <a:noFill/>
        </p:spPr>
        <p:txBody>
          <a:bodyPr wrap="square" rtlCol="0">
            <a:spAutoFit/>
          </a:bodyPr>
          <a:lstStyle/>
          <a:p>
            <a:pPr lvl="0"/>
            <a:r>
              <a:rPr lang="en-US" sz="3200" b="1" dirty="0"/>
              <a:t>Psalm </a:t>
            </a:r>
            <a:r>
              <a:rPr lang="en-US" sz="3200" b="1" dirty="0" smtClean="0"/>
              <a:t>1.1-3 NIV</a:t>
            </a:r>
            <a:r>
              <a:rPr lang="en-US" sz="3200" dirty="0" smtClean="0"/>
              <a:t>:  </a:t>
            </a:r>
            <a:r>
              <a:rPr lang="en-US" sz="3200" b="1" dirty="0"/>
              <a:t>Blessed is the one who does not walk in step with the wicked or stand in the way that sinners take or sit in the company of </a:t>
            </a:r>
            <a:r>
              <a:rPr lang="en-US" sz="3200" b="1" dirty="0" smtClean="0"/>
              <a:t>mockers</a:t>
            </a:r>
            <a:r>
              <a:rPr lang="en-US" sz="3200" b="1" dirty="0"/>
              <a:t>, </a:t>
            </a:r>
            <a:endParaRPr lang="en-US" sz="3200" b="1" dirty="0" smtClean="0"/>
          </a:p>
          <a:p>
            <a:pPr lvl="0"/>
            <a:endParaRPr lang="en-US" sz="3200" b="1" dirty="0"/>
          </a:p>
          <a:p>
            <a:pPr lvl="0"/>
            <a:r>
              <a:rPr lang="en-US" sz="3200" b="1" dirty="0" smtClean="0"/>
              <a:t>but </a:t>
            </a:r>
            <a:r>
              <a:rPr lang="en-US" sz="3200" b="1" dirty="0"/>
              <a:t>whose delight is in the law of the LORD, and who meditates on his law day and night.  </a:t>
            </a:r>
            <a:endParaRPr lang="en-US" sz="3200" b="1" dirty="0" smtClean="0"/>
          </a:p>
          <a:p>
            <a:pPr lvl="0"/>
            <a:endParaRPr lang="en-US" sz="3200" b="1" dirty="0"/>
          </a:p>
          <a:p>
            <a:pPr lvl="0"/>
            <a:r>
              <a:rPr lang="en-US" sz="3200" b="1" dirty="0" smtClean="0"/>
              <a:t>That </a:t>
            </a:r>
            <a:r>
              <a:rPr lang="en-US" sz="3200" b="1" dirty="0"/>
              <a:t>person is like a tree planted by streams of water, which yields its fruit in season and whose leaf does not wither-- whatever they do prospers.</a:t>
            </a:r>
            <a:endParaRPr lang="en-US" sz="3200" dirty="0"/>
          </a:p>
        </p:txBody>
      </p:sp>
    </p:spTree>
    <p:extLst>
      <p:ext uri="{BB962C8B-B14F-4D97-AF65-F5344CB8AC3E}">
        <p14:creationId xmlns:p14="http://schemas.microsoft.com/office/powerpoint/2010/main" val="223209126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6001643"/>
          </a:xfrm>
          <a:prstGeom prst="rect">
            <a:avLst/>
          </a:prstGeom>
          <a:noFill/>
        </p:spPr>
        <p:txBody>
          <a:bodyPr wrap="square" rtlCol="0">
            <a:spAutoFit/>
          </a:bodyPr>
          <a:lstStyle/>
          <a:p>
            <a:pPr lvl="0"/>
            <a:r>
              <a:rPr lang="en-US" sz="3200" b="1" dirty="0"/>
              <a:t>1 Corinthians 2.11-13 NIV:  For who knows a person's thoughts except their own spirit within them? In the same way no one knows the thoughts of God except the Spirit of God.  </a:t>
            </a:r>
            <a:endParaRPr lang="en-US" sz="3200" b="1" dirty="0" smtClean="0"/>
          </a:p>
          <a:p>
            <a:pPr lvl="0"/>
            <a:endParaRPr lang="en-US" sz="3200" b="1" dirty="0"/>
          </a:p>
          <a:p>
            <a:pPr lvl="0"/>
            <a:r>
              <a:rPr lang="en-US" sz="3200" b="1" dirty="0" smtClean="0"/>
              <a:t>What </a:t>
            </a:r>
            <a:r>
              <a:rPr lang="en-US" sz="3200" b="1" dirty="0"/>
              <a:t>we have received is not the spirit of the world, but the Spirit who is from God, so that we may understand what God has freely given </a:t>
            </a:r>
            <a:r>
              <a:rPr lang="en-US" sz="3200" b="1" dirty="0" smtClean="0"/>
              <a:t>us.  </a:t>
            </a:r>
          </a:p>
          <a:p>
            <a:pPr lvl="0"/>
            <a:endParaRPr lang="en-US" sz="3200" b="1" dirty="0"/>
          </a:p>
          <a:p>
            <a:pPr lvl="0"/>
            <a:r>
              <a:rPr lang="en-US" sz="3200" b="1" dirty="0" smtClean="0"/>
              <a:t>This </a:t>
            </a:r>
            <a:r>
              <a:rPr lang="en-US" sz="3200" b="1" dirty="0"/>
              <a:t>is what we </a:t>
            </a:r>
            <a:r>
              <a:rPr lang="en-US" sz="3200" b="1" dirty="0" smtClean="0"/>
              <a:t>speak, </a:t>
            </a:r>
            <a:r>
              <a:rPr lang="en-US" sz="3200" b="1" dirty="0"/>
              <a:t>not in words taught us by human wisdom but in words taught by the Spirit, explaining spiritual realities with Spirit-taught words.</a:t>
            </a:r>
            <a:endParaRPr lang="en-US" sz="3200" dirty="0"/>
          </a:p>
        </p:txBody>
      </p:sp>
    </p:spTree>
    <p:extLst>
      <p:ext uri="{BB962C8B-B14F-4D97-AF65-F5344CB8AC3E}">
        <p14:creationId xmlns:p14="http://schemas.microsoft.com/office/powerpoint/2010/main" val="258212071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7017306"/>
          </a:xfrm>
          <a:prstGeom prst="rect">
            <a:avLst/>
          </a:prstGeom>
          <a:noFill/>
        </p:spPr>
        <p:txBody>
          <a:bodyPr wrap="square" rtlCol="0">
            <a:spAutoFit/>
          </a:bodyPr>
          <a:lstStyle/>
          <a:p>
            <a:pPr lvl="0"/>
            <a:r>
              <a:rPr lang="en-US" sz="3000" b="1" dirty="0"/>
              <a:t>Psalms 119.1-12 NIV:  Blessed are those whose ways are blameless, who walk according to the law of the LORD.   </a:t>
            </a:r>
            <a:r>
              <a:rPr lang="en-US" sz="3000" b="1" dirty="0">
                <a:solidFill>
                  <a:schemeClr val="accent2">
                    <a:lumMod val="50000"/>
                  </a:schemeClr>
                </a:solidFill>
              </a:rPr>
              <a:t>Blessed are those who keep his statutes and seek him with all their heart--they do no wrong but follow his ways.  </a:t>
            </a:r>
            <a:r>
              <a:rPr lang="en-US" sz="3000" b="1" dirty="0">
                <a:solidFill>
                  <a:srgbClr val="FF0000"/>
                </a:solidFill>
              </a:rPr>
              <a:t>You have laid down precepts that are to be fully obeyed.  Oh, that my ways were steadfast in obeying your decrees!  Then I would not be put to shame when I consider all your commands. </a:t>
            </a:r>
            <a:r>
              <a:rPr lang="en-US" sz="3000" b="1" dirty="0">
                <a:ln>
                  <a:solidFill>
                    <a:schemeClr val="tx1"/>
                  </a:solidFill>
                </a:ln>
                <a:solidFill>
                  <a:srgbClr val="FFFF00"/>
                </a:solidFill>
              </a:rPr>
              <a:t> </a:t>
            </a:r>
            <a:r>
              <a:rPr lang="en-US" sz="3000" b="1" dirty="0"/>
              <a:t>I will praise you with an upright heart as I learn your righteous laws.  I will obey your decrees; do not utterly forsake me.  How can a young person stay on the path of purity? By living according to your word.  </a:t>
            </a:r>
            <a:r>
              <a:rPr lang="en-US" sz="3000" b="1" dirty="0">
                <a:solidFill>
                  <a:schemeClr val="accent2">
                    <a:lumMod val="50000"/>
                  </a:schemeClr>
                </a:solidFill>
              </a:rPr>
              <a:t>I seek you with all my heart; do not let me stray from your commands.  I have hidden your word in my heart that I might not sin against you.  Praise be to you, LORD; teach me your decrees.</a:t>
            </a:r>
            <a:endParaRPr lang="en-US" sz="3000" dirty="0">
              <a:solidFill>
                <a:schemeClr val="accent2">
                  <a:lumMod val="50000"/>
                </a:schemeClr>
              </a:solidFill>
            </a:endParaRPr>
          </a:p>
        </p:txBody>
      </p:sp>
    </p:spTree>
    <p:extLst>
      <p:ext uri="{BB962C8B-B14F-4D97-AF65-F5344CB8AC3E}">
        <p14:creationId xmlns:p14="http://schemas.microsoft.com/office/powerpoint/2010/main" val="122645339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1569660"/>
          </a:xfrm>
          <a:prstGeom prst="rect">
            <a:avLst/>
          </a:prstGeom>
          <a:noFill/>
        </p:spPr>
        <p:txBody>
          <a:bodyPr wrap="square" rtlCol="0">
            <a:spAutoFit/>
          </a:bodyPr>
          <a:lstStyle/>
          <a:p>
            <a:pPr lvl="0"/>
            <a:r>
              <a:rPr lang="en-US" sz="3200" b="1" dirty="0"/>
              <a:t>Psalm 119.104-105 NIV:  I gain understanding from your precepts; therefore I hate every wrong path.  Your word is a lamp for my feet, a light on my path.</a:t>
            </a:r>
            <a:endParaRPr lang="en-US" sz="3200" dirty="0"/>
          </a:p>
        </p:txBody>
      </p:sp>
    </p:spTree>
    <p:extLst>
      <p:ext uri="{BB962C8B-B14F-4D97-AF65-F5344CB8AC3E}">
        <p14:creationId xmlns:p14="http://schemas.microsoft.com/office/powerpoint/2010/main" val="133423017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TotalTime>
  <Words>960</Words>
  <Application>Microsoft Office PowerPoint</Application>
  <PresentationFormat>On-screen Show (4:3)</PresentationFormat>
  <Paragraphs>69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18</cp:revision>
  <dcterms:created xsi:type="dcterms:W3CDTF">2014-10-31T19:10:08Z</dcterms:created>
  <dcterms:modified xsi:type="dcterms:W3CDTF">2015-12-24T11:05:33Z</dcterms:modified>
</cp:coreProperties>
</file>